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8" r:id="rId3"/>
    <p:sldId id="474" r:id="rId4"/>
    <p:sldId id="539" r:id="rId5"/>
    <p:sldId id="485" r:id="rId6"/>
    <p:sldId id="540" r:id="rId7"/>
    <p:sldId id="526" r:id="rId8"/>
    <p:sldId id="488" r:id="rId9"/>
    <p:sldId id="489" r:id="rId10"/>
    <p:sldId id="490" r:id="rId11"/>
    <p:sldId id="541" r:id="rId12"/>
    <p:sldId id="552" r:id="rId13"/>
    <p:sldId id="543" r:id="rId14"/>
    <p:sldId id="491" r:id="rId15"/>
    <p:sldId id="440" r:id="rId16"/>
    <p:sldId id="449" r:id="rId17"/>
    <p:sldId id="545" r:id="rId18"/>
    <p:sldId id="546" r:id="rId19"/>
    <p:sldId id="547" r:id="rId20"/>
    <p:sldId id="548" r:id="rId21"/>
    <p:sldId id="528" r:id="rId22"/>
    <p:sldId id="549" r:id="rId23"/>
    <p:sldId id="529" r:id="rId24"/>
    <p:sldId id="530" r:id="rId25"/>
    <p:sldId id="550" r:id="rId26"/>
    <p:sldId id="551" r:id="rId27"/>
    <p:sldId id="553" r:id="rId28"/>
    <p:sldId id="542" r:id="rId29"/>
    <p:sldId id="544" r:id="rId30"/>
    <p:sldId id="470" r:id="rId31"/>
  </p:sldIdLst>
  <p:sldSz cx="9144000" cy="6858000" type="screen4x3"/>
  <p:notesSz cx="6815138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CC66"/>
    <a:srgbClr val="FFFFFF"/>
    <a:srgbClr val="CC0099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71" autoAdjust="0"/>
    <p:restoredTop sz="94660"/>
  </p:normalViewPr>
  <p:slideViewPr>
    <p:cSldViewPr>
      <p:cViewPr varScale="1">
        <p:scale>
          <a:sx n="74" d="100"/>
          <a:sy n="74" d="100"/>
        </p:scale>
        <p:origin x="16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98" y="-72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1C8EF-69B1-426E-A103-E5D891CA4D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64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205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9038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A325A1-1045-4FD8-8FAB-5F99BEE4A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838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468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CAE9A8-D27F-4BA0-AA82-433E3E791D85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3925" y="746125"/>
            <a:ext cx="4968875" cy="3727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916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5"/>
          <p:cNvSpPr txBox="1">
            <a:spLocks noGrp="1" noChangeArrowheads="1"/>
          </p:cNvSpPr>
          <p:nvPr/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3215999-17EE-42DC-8E3B-98CE60E2EF27}" type="slidenum">
              <a:rPr lang="en-GB" altLang="en-US" sz="1200"/>
              <a:pPr algn="r"/>
              <a:t>6</a:t>
            </a:fld>
            <a:endParaRPr lang="en-GB" altLang="en-US" sz="120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D78577D-E004-4EF4-BED1-F91089BF3429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6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4088" y="768350"/>
            <a:ext cx="4908550" cy="3681413"/>
          </a:xfrm>
          <a:ln w="12700" cap="flat"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7738"/>
            <a:ext cx="4999038" cy="4451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3899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D3128A-E3EF-4073-A0D1-A9ED54165E1C}" type="slidenum">
              <a:rPr lang="en-GB" altLang="en-US" sz="1200"/>
              <a:pPr/>
              <a:t>9</a:t>
            </a:fld>
            <a:endParaRPr lang="en-GB" altLang="en-US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4088" y="768350"/>
            <a:ext cx="4906962" cy="3681413"/>
          </a:xfrm>
          <a:ln w="12700"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57738"/>
            <a:ext cx="4999038" cy="4451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3529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AAB857-E8B1-4E03-A517-FBED5D2BB2DA}" type="slidenum">
              <a:rPr lang="en-GB" altLang="en-US" sz="1200"/>
              <a:pPr/>
              <a:t>14</a:t>
            </a:fld>
            <a:endParaRPr lang="en-GB" altLang="en-US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5424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E97796-EF3A-4FB2-90E1-DF74ABDED5A4}" type="slidenum">
              <a:rPr lang="en-GB" altLang="en-US" sz="1200"/>
              <a:pPr/>
              <a:t>15</a:t>
            </a:fld>
            <a:endParaRPr lang="en-GB" altLang="en-US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90A5B4F-B462-4EA2-8277-7B8FC65CC7EC}" type="slidenum">
              <a:rPr lang="en-GB" altLang="en-US" sz="1200">
                <a:latin typeface="Arial" panose="020B0604020202020204" pitchFamily="34" charset="0"/>
              </a:rPr>
              <a:pPr algn="r" eaLnBrk="1" hangingPunct="1"/>
              <a:t>15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191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Entrepreneurial Learning</a:t>
            </a:r>
          </a:p>
          <a:p>
            <a:pPr>
              <a:defRPr/>
            </a:pPr>
            <a:r>
              <a:rPr lang="en-GB"/>
              <a:t>David Rae 2012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30561-88CE-49B3-A2B7-7F0138CAB3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29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80D3D-3327-48D0-B24B-FF7FF59E18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0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EB7C3-48D7-4768-9D9D-9572C0E226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3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2C34-29B5-4B0C-8A06-AB1176EF89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668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FDF2-09C2-4B59-B660-28D32D93E7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9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A40B7-C18F-4B2A-AF92-13055E594E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26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E07B-E2EA-4113-BB6E-E71947DB6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24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E7C37-915B-4022-A69E-411B259C60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647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7500-92FD-4264-A252-55208822CB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0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0E387-44F0-406A-9598-9BE63EB4D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8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Entrepreneurial Learning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07AD58-C080-4B5A-B4A3-81581611B75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ae@lincol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lgrave.com/business/ra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rae@lincoln.ac.u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mail.lincoln.ac.uk/exchweb/bin/redir.asp?URL=http://www.isbe.org.uk/ISBE20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20713"/>
            <a:ext cx="8216900" cy="29527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altLang="en-US" sz="3600" b="1" smtClean="0"/>
              <a:t>How do entrepreneurs learn </a:t>
            </a:r>
            <a:br>
              <a:rPr lang="en-GB" altLang="en-US" sz="3600" b="1" smtClean="0"/>
            </a:br>
            <a:r>
              <a:rPr lang="en-GB" altLang="en-US" sz="3600" b="1" smtClean="0"/>
              <a:t>&amp; share learning?</a:t>
            </a:r>
            <a:r>
              <a:rPr lang="en-GB" altLang="en-US" b="1" smtClean="0"/>
              <a:t> </a:t>
            </a:r>
            <a:br>
              <a:rPr lang="en-GB" altLang="en-US" b="1" smtClean="0"/>
            </a:br>
            <a:r>
              <a:rPr lang="en-GB" altLang="en-US" b="1" smtClean="0"/>
              <a:t/>
            </a:r>
            <a:br>
              <a:rPr lang="en-GB" altLang="en-US" b="1" smtClean="0"/>
            </a:br>
            <a:r>
              <a:rPr lang="en-GB" altLang="en-US" sz="2000" b="1" smtClean="0"/>
              <a:t>Entrepreneurial Learning in Organisations Special Interest Group</a:t>
            </a:r>
            <a:br>
              <a:rPr lang="en-GB" altLang="en-US" sz="2000" b="1" smtClean="0"/>
            </a:br>
            <a:endParaRPr lang="en-US" altLang="en-US" sz="2000" b="1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365625"/>
            <a:ext cx="6400800" cy="28733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 sz="1800" smtClean="0"/>
              <a:t>Manchester Metropolitan University</a:t>
            </a:r>
          </a:p>
          <a:p>
            <a:pPr>
              <a:lnSpc>
                <a:spcPct val="70000"/>
              </a:lnSpc>
            </a:pPr>
            <a:r>
              <a:rPr lang="en-US" altLang="en-US" sz="1800" smtClean="0"/>
              <a:t>25 June 2012</a:t>
            </a:r>
          </a:p>
          <a:p>
            <a:pPr>
              <a:lnSpc>
                <a:spcPct val="70000"/>
              </a:lnSpc>
            </a:pPr>
            <a:endParaRPr lang="en-US" altLang="en-US" sz="1800" smtClean="0"/>
          </a:p>
          <a:p>
            <a:pPr>
              <a:lnSpc>
                <a:spcPct val="70000"/>
              </a:lnSpc>
            </a:pPr>
            <a:r>
              <a:rPr lang="en-GB" altLang="en-US" sz="1600" b="1" smtClean="0">
                <a:latin typeface="Tahoma" panose="020B0604030504040204" pitchFamily="34" charset="0"/>
              </a:rPr>
              <a:t>Professor David Rae</a:t>
            </a:r>
          </a:p>
          <a:p>
            <a:pPr>
              <a:lnSpc>
                <a:spcPct val="70000"/>
              </a:lnSpc>
            </a:pPr>
            <a:r>
              <a:rPr lang="en-GB" altLang="en-US" sz="1600" b="1" smtClean="0">
                <a:latin typeface="Tahoma" panose="020B0604030504040204" pitchFamily="34" charset="0"/>
              </a:rPr>
              <a:t>ISBE Vice-president, education</a:t>
            </a:r>
          </a:p>
          <a:p>
            <a:pPr>
              <a:lnSpc>
                <a:spcPct val="70000"/>
              </a:lnSpc>
            </a:pPr>
            <a:r>
              <a:rPr lang="en-GB" altLang="en-US" sz="1600" smtClean="0">
                <a:latin typeface="Tahoma" panose="020B0604030504040204" pitchFamily="34" charset="0"/>
                <a:hlinkClick r:id="rId3"/>
              </a:rPr>
              <a:t>drae@lincoln.ac.uk</a:t>
            </a:r>
            <a:endParaRPr lang="en-GB" altLang="en-US" sz="1600" smtClean="0">
              <a:latin typeface="Tahoma" panose="020B0604030504040204" pitchFamily="34" charset="0"/>
            </a:endParaRPr>
          </a:p>
          <a:p>
            <a:pPr algn="l">
              <a:lnSpc>
                <a:spcPct val="70000"/>
              </a:lnSpc>
            </a:pPr>
            <a:endParaRPr lang="en-GB" altLang="en-US" sz="1600" smtClean="0">
              <a:latin typeface="Tahoma" panose="020B0604030504040204" pitchFamily="34" charset="0"/>
            </a:endParaRPr>
          </a:p>
          <a:p>
            <a:pPr algn="l">
              <a:lnSpc>
                <a:spcPct val="70000"/>
              </a:lnSpc>
            </a:pPr>
            <a:endParaRPr lang="en-GB" altLang="en-US" sz="1600" smtClean="0">
              <a:latin typeface="Tahoma" panose="020B0604030504040204" pitchFamily="34" charset="0"/>
            </a:endParaRPr>
          </a:p>
          <a:p>
            <a:pPr algn="l">
              <a:lnSpc>
                <a:spcPct val="70000"/>
              </a:lnSpc>
            </a:pPr>
            <a:endParaRPr lang="en-GB" altLang="en-US" sz="1600" smtClean="0">
              <a:latin typeface="Tahoma" panose="020B0604030504040204" pitchFamily="34" charset="0"/>
            </a:endParaRPr>
          </a:p>
          <a:p>
            <a:pPr lvl="1" algn="l"/>
            <a:endParaRPr lang="en-GB" altLang="en-US" sz="1800" b="1" smtClean="0">
              <a:latin typeface="Tahoma" panose="020B0604030504040204" pitchFamily="34" charset="0"/>
            </a:endParaRPr>
          </a:p>
          <a:p>
            <a:pPr>
              <a:lnSpc>
                <a:spcPct val="70000"/>
              </a:lnSpc>
            </a:pPr>
            <a:endParaRPr lang="en-US" altLang="en-US" sz="1800" smtClean="0"/>
          </a:p>
          <a:p>
            <a:pPr>
              <a:lnSpc>
                <a:spcPct val="70000"/>
              </a:lnSpc>
            </a:pPr>
            <a:endParaRPr lang="en-US" altLang="en-US" sz="2000" smtClean="0"/>
          </a:p>
          <a:p>
            <a:endParaRPr lang="en-US" altLang="en-US" smtClean="0"/>
          </a:p>
        </p:txBody>
      </p:sp>
      <p:pic>
        <p:nvPicPr>
          <p:cNvPr id="12293" name="Picture 4" descr="Miner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ISB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9588"/>
            <a:ext cx="2581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Triadic model of entrepreneurial learning: </a:t>
            </a:r>
            <a:r>
              <a:rPr lang="en-GB" altLang="en-US" sz="2800" smtClean="0"/>
              <a:t>with sub-themes</a:t>
            </a:r>
            <a:endParaRPr lang="en-GB" altLang="en-US" smtClean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68313" y="1125538"/>
          <a:ext cx="8305800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SnapGrafx" r:id="rId3" imgW="10321290" imgH="6543675" progId="SnapGrafx">
                  <p:embed/>
                </p:oleObj>
              </mc:Choice>
              <mc:Fallback>
                <p:oleObj name="SnapGrafx" r:id="rId3" imgW="10321290" imgH="6543675" progId="SnapGrafx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305800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524750" y="616585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latin typeface="Arial" panose="020B0604020202020204" pitchFamily="34" charset="0"/>
              </a:rPr>
              <a:t>Rae, 2003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3238"/>
            <a:ext cx="82296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Triadic model of entrepreneurial learning: </a:t>
            </a:r>
            <a:r>
              <a:rPr lang="en-GB" altLang="en-US" sz="2800" smtClean="0"/>
              <a:t>with sub-themes</a:t>
            </a:r>
            <a:endParaRPr lang="en-GB" altLang="en-US" smtClean="0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68313" y="1125538"/>
          <a:ext cx="8305800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SnapGrafx" r:id="rId3" imgW="10321290" imgH="6543675" progId="SnapGrafx">
                  <p:embed/>
                </p:oleObj>
              </mc:Choice>
              <mc:Fallback>
                <p:oleObj name="SnapGrafx" r:id="rId3" imgW="10321290" imgH="6543675" progId="SnapGrafx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305800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96188" y="4941888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latin typeface="Arial" panose="020B0604020202020204" pitchFamily="34" charset="0"/>
              </a:rPr>
              <a:t>Rae, 2003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0" y="3357563"/>
            <a:ext cx="5148263" cy="3500437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500563" y="6308725"/>
            <a:ext cx="3827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>
                <a:latin typeface="Arial" panose="020B0604020202020204" pitchFamily="34" charset="0"/>
              </a:rPr>
              <a:t>Entrepreneurial learning in organisations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773238"/>
            <a:ext cx="7772400" cy="792162"/>
          </a:xfrm>
        </p:spPr>
        <p:txBody>
          <a:bodyPr/>
          <a:lstStyle/>
          <a:p>
            <a:r>
              <a:rPr lang="en-GB" altLang="en-US" sz="2800" smtClean="0"/>
              <a:t>Applying Entrepreneurial Learning </a:t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r>
              <a:rPr lang="en-GB" altLang="en-US" sz="2800" smtClean="0"/>
              <a:t>in education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pic>
        <p:nvPicPr>
          <p:cNvPr id="24579" name="Picture 3" descr="Rae-diagramm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98341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5084763"/>
            <a:ext cx="9177337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anose="020B0604020202020204" pitchFamily="34" charset="0"/>
              </a:rPr>
              <a:t>Entrepreneurial learning: awareness, mindset &amp; capabilities </a:t>
            </a:r>
            <a:r>
              <a:rPr lang="en-GB" altLang="en-US" sz="1800">
                <a:latin typeface="Arial" panose="020B0604020202020204" pitchFamily="34" charset="0"/>
              </a:rPr>
              <a:t>(Rae 2012) 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Key idea in the QAA document</a:t>
            </a:r>
          </a:p>
          <a:p>
            <a:r>
              <a:rPr lang="en-GB" altLang="en-US" sz="1400">
                <a:latin typeface="Arial" panose="020B0604020202020204" pitchFamily="34" charset="0"/>
              </a:rPr>
              <a:t>‘</a:t>
            </a:r>
            <a:r>
              <a:rPr lang="en-GB" altLang="en-US" sz="1800">
                <a:latin typeface="Arial" panose="020B0604020202020204" pitchFamily="34" charset="0"/>
              </a:rPr>
              <a:t>Enterprise and entrepreneurship education: Guidance for UK higher education providers’</a:t>
            </a:r>
            <a:br>
              <a:rPr lang="en-GB" altLang="en-US" sz="1800">
                <a:latin typeface="Arial" panose="020B0604020202020204" pitchFamily="34" charset="0"/>
              </a:rPr>
            </a:br>
            <a:r>
              <a:rPr lang="en-GB" altLang="en-US" sz="1600">
                <a:latin typeface="Arial" panose="020B0604020202020204" pitchFamily="34" charset="0"/>
              </a:rPr>
              <a:t>http://www.qaa.ac.uk/Publications/InformationAndGuidance/Documents/EE_Draft_Guidance.pdf</a:t>
            </a:r>
          </a:p>
          <a:p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Opportunity-centred entrepreneurship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A methodology for entrepreneurial learning through exploring and working on  opportunities.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It includes four clusters of activities: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66FF"/>
                </a:solidFill>
              </a:rPr>
              <a:t>Personal enterprise </a:t>
            </a:r>
            <a:r>
              <a:rPr lang="en-US" altLang="en-US" smtClean="0"/>
              <a:t>- connecting opportunities with goals and identity</a:t>
            </a:r>
            <a:r>
              <a:rPr lang="en-US" altLang="en-US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CC0000"/>
                </a:solidFill>
              </a:rPr>
              <a:t>Creating </a:t>
            </a:r>
            <a:r>
              <a:rPr lang="en-US" altLang="en-US" smtClean="0"/>
              <a:t>&amp; exploring</a:t>
            </a:r>
            <a:r>
              <a:rPr lang="en-US" altLang="en-US" smtClean="0">
                <a:solidFill>
                  <a:srgbClr val="CC0000"/>
                </a:solidFill>
              </a:rPr>
              <a:t> </a:t>
            </a:r>
            <a:r>
              <a:rPr lang="en-US" altLang="en-US" smtClean="0"/>
              <a:t>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</a:rPr>
              <a:t>Planning</a:t>
            </a:r>
            <a:r>
              <a:rPr lang="en-US" altLang="en-US" smtClean="0"/>
              <a:t> to realise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663300"/>
                </a:solidFill>
              </a:rPr>
              <a:t>Acting </a:t>
            </a:r>
            <a:r>
              <a:rPr lang="en-US" altLang="en-US" smtClean="0"/>
              <a:t>on opportunities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500438"/>
            <a:ext cx="28321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3213" y="5846763"/>
            <a:ext cx="35369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>
                <a:hlinkClick r:id="rId4"/>
              </a:rPr>
              <a:t>www.palgrave.com/business/rae/</a:t>
            </a:r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172450" cy="83661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Opportunity-centred entrepreneurship: methodology</a:t>
            </a:r>
            <a:r>
              <a:rPr lang="en-US" altLang="en-US" sz="2800" smtClean="0"/>
              <a:t> 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1979613" y="1989138"/>
          <a:ext cx="5495925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SnapGrafx" r:id="rId4" imgW="5926455" imgH="4177665" progId="SnapGrafx">
                  <p:embed/>
                </p:oleObj>
              </mc:Choice>
              <mc:Fallback>
                <p:oleObj name="SnapGrafx" r:id="rId4" imgW="5926455" imgH="4177665" progId="SnapGrafx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89138"/>
                        <a:ext cx="5495925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330950" y="549275"/>
            <a:ext cx="2813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What do I want?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Personal goals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Skills &amp; strengths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Confidence &amp; self efficacy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Values &amp; motivations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7194550" y="5084763"/>
            <a:ext cx="19494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Creative thinking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Exploring ideas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Seeing needs as 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opportunities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Taking initiative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2165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Planning: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Goals &amp; activities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Aiming for success 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How-to?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Who with?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765175"/>
            <a:ext cx="2851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Networking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Creating &amp; using contacts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Communicating effectively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Self marketing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Learning from experience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687763" y="136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67625" y="2205038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FF3300"/>
                </a:solidFill>
              </a:rPr>
              <a:t>Reflection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7451725" y="3933825"/>
            <a:ext cx="1381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FF3300"/>
                </a:solidFill>
              </a:rPr>
              <a:t>Generative</a:t>
            </a:r>
          </a:p>
          <a:p>
            <a:r>
              <a:rPr lang="en-GB" altLang="en-US" sz="2000" b="1">
                <a:solidFill>
                  <a:srgbClr val="FF3300"/>
                </a:solidFill>
              </a:rPr>
              <a:t>curiosity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47675" y="3930650"/>
            <a:ext cx="1479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FF3300"/>
                </a:solidFill>
              </a:rPr>
              <a:t>Prospective</a:t>
            </a:r>
          </a:p>
          <a:p>
            <a:r>
              <a:rPr lang="en-GB" altLang="en-US" sz="2000" b="1">
                <a:solidFill>
                  <a:srgbClr val="FF3300"/>
                </a:solidFill>
              </a:rPr>
              <a:t>imagination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179388" y="2420938"/>
            <a:ext cx="1817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solidFill>
                  <a:srgbClr val="FF3300"/>
                </a:solidFill>
              </a:rPr>
              <a:t>Active &amp; social</a:t>
            </a:r>
          </a:p>
          <a:p>
            <a:r>
              <a:rPr lang="en-GB" altLang="en-US" sz="2000" b="1">
                <a:solidFill>
                  <a:srgbClr val="FF3300"/>
                </a:solidFill>
              </a:rPr>
              <a:t>engagement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72400" cy="1143000"/>
          </a:xfrm>
        </p:spPr>
        <p:txBody>
          <a:bodyPr/>
          <a:lstStyle/>
          <a:p>
            <a:r>
              <a:rPr lang="en-GB" altLang="en-US" smtClean="0"/>
              <a:t>Winning ideas &gt; opportunities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611188" y="2997200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/>
              <a:t>1. Turn problems </a:t>
            </a:r>
          </a:p>
          <a:p>
            <a:pPr algn="ctr"/>
            <a:r>
              <a:rPr lang="en-GB" altLang="en-US"/>
              <a:t>&amp; needs</a:t>
            </a:r>
          </a:p>
          <a:p>
            <a:pPr algn="ctr"/>
            <a:r>
              <a:rPr lang="en-GB" altLang="en-US"/>
              <a:t>&gt; opportunities</a:t>
            </a:r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708400" y="1412875"/>
            <a:ext cx="1800225" cy="158432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/>
              <a:t>3. Innovations </a:t>
            </a:r>
          </a:p>
          <a:p>
            <a:pPr algn="ctr"/>
            <a:r>
              <a:rPr lang="en-GB" altLang="en-US"/>
              <a:t>&amp; solutions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6443663" y="2636838"/>
            <a:ext cx="2159000" cy="1944687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/>
              <a:t>2. Who is it for?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563938" y="4724400"/>
            <a:ext cx="2087562" cy="1512888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/>
              <a:t>4. How to make</a:t>
            </a:r>
          </a:p>
          <a:p>
            <a:pPr algn="ctr"/>
            <a:r>
              <a:rPr lang="en-GB" altLang="en-US"/>
              <a:t> it happen</a:t>
            </a: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 flipV="1">
            <a:off x="2411413" y="2205038"/>
            <a:ext cx="1223962" cy="7191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2051050" y="4292600"/>
            <a:ext cx="1441450" cy="10080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5580063" y="2349500"/>
            <a:ext cx="1008062" cy="7191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V="1">
            <a:off x="5795963" y="4581525"/>
            <a:ext cx="1223962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auto">
          <a:xfrm>
            <a:off x="2771775" y="3716338"/>
            <a:ext cx="35290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4500563" y="3068638"/>
            <a:ext cx="0" cy="1584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404813"/>
            <a:ext cx="821690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>
                <a:solidFill>
                  <a:schemeClr val="tx1"/>
                </a:solidFill>
              </a:rPr>
              <a:t>Entrepreneurial learning in practice: the case of</a:t>
            </a:r>
            <a:r>
              <a:rPr lang="en-US" altLang="en-US" sz="2800" b="1" smtClean="0">
                <a:solidFill>
                  <a:srgbClr val="0000FF"/>
                </a:solidFill>
              </a:rPr>
              <a:t> </a:t>
            </a:r>
            <a:r>
              <a:rPr lang="en-GB" altLang="en-US" sz="2800" b="1" smtClean="0">
                <a:solidFill>
                  <a:schemeClr val="tx1"/>
                </a:solidFill>
              </a:rPr>
              <a:t>Business </a:t>
            </a:r>
            <a:r>
              <a:rPr lang="en-GB" altLang="en-US" sz="2800" b="1" smtClean="0">
                <a:solidFill>
                  <a:srgbClr val="FF0000"/>
                </a:solidFill>
              </a:rPr>
              <a:t>Inspiration</a:t>
            </a:r>
            <a:br>
              <a:rPr lang="en-GB" altLang="en-US" sz="2800" b="1" smtClean="0">
                <a:solidFill>
                  <a:srgbClr val="FF0000"/>
                </a:solidFill>
              </a:rPr>
            </a:br>
            <a:r>
              <a:rPr lang="en-GB" altLang="en-US" sz="2800" b="1" smtClean="0">
                <a:solidFill>
                  <a:schemeClr val="tx1"/>
                </a:solidFill>
              </a:rPr>
              <a:t> </a:t>
            </a:r>
            <a:r>
              <a:rPr lang="en-GB" altLang="en-US" sz="2000" b="1" smtClean="0">
                <a:solidFill>
                  <a:schemeClr val="tx1"/>
                </a:solidFill>
              </a:rPr>
              <a:t>Small business leadership recovery programme for  owners &amp; managers of 60 firms</a:t>
            </a:r>
            <a:endParaRPr lang="en-US" altLang="en-US" sz="2000" b="1" smtClean="0">
              <a:solidFill>
                <a:schemeClr val="tx1"/>
              </a:solidFill>
            </a:endParaRPr>
          </a:p>
        </p:txBody>
      </p:sp>
      <p:pic>
        <p:nvPicPr>
          <p:cNvPr id="28675" name="Picture 6" descr="BI Logo (sinclai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9747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39750" y="2565400"/>
            <a:ext cx="83264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 How did people learn?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 What did they learn?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 Comparison with ‘LEAD’ &amp; Goldman Sachs 10k programs?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 From ISBE conference paper 2011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 To be published in ‘Industry &amp; Higher Education’ Dec 2012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12239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>
                <a:latin typeface="Arial" panose="020B0604020202020204" pitchFamily="34" charset="0"/>
              </a:rPr>
              <a:t>Programme Structure</a:t>
            </a:r>
          </a:p>
        </p:txBody>
      </p:sp>
      <p:pic>
        <p:nvPicPr>
          <p:cNvPr id="29699" name="Picture 3" descr="Business Inspiration Prog 2 Break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BI Logo (sinclai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9747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/>
              <a:t>How did people learn?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smtClean="0"/>
              <a:t>Social: group, informal networking, mutual help</a:t>
            </a:r>
          </a:p>
          <a:p>
            <a:r>
              <a:rPr lang="en-GB" altLang="en-US" smtClean="0"/>
              <a:t>Peer-peer: relational learning, trust &amp; empathy</a:t>
            </a:r>
          </a:p>
          <a:p>
            <a:r>
              <a:rPr lang="en-GB" altLang="en-US" smtClean="0"/>
              <a:t>Facilitated: mentors &amp; coaches</a:t>
            </a:r>
          </a:p>
          <a:p>
            <a:r>
              <a:rPr lang="en-GB" altLang="en-US" smtClean="0"/>
              <a:t>Teaching: they all learned &amp; liked different things</a:t>
            </a:r>
          </a:p>
          <a:p>
            <a:r>
              <a:rPr lang="en-GB" altLang="en-US" smtClean="0"/>
              <a:t>Practice: in-company projects &amp;opportunities</a:t>
            </a:r>
          </a:p>
          <a:p>
            <a:r>
              <a:rPr lang="en-GB" altLang="en-US" smtClean="0"/>
              <a:t>Active implementation: problem-solving</a:t>
            </a:r>
          </a:p>
          <a:p>
            <a:r>
              <a:rPr lang="en-GB" altLang="en-US" smtClean="0"/>
              <a:t>Critical moments</a:t>
            </a:r>
          </a:p>
          <a:p>
            <a:r>
              <a:rPr lang="en-GB" altLang="en-US" smtClean="0"/>
              <a:t>Time out of the business for reflection &amp; planning</a:t>
            </a:r>
          </a:p>
          <a:p>
            <a:endParaRPr lang="en-GB" alt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549275"/>
            <a:ext cx="5867400" cy="792163"/>
          </a:xfrm>
        </p:spPr>
        <p:txBody>
          <a:bodyPr/>
          <a:lstStyle/>
          <a:p>
            <a:pPr eaLnBrk="1" hangingPunct="1"/>
            <a:r>
              <a:rPr lang="en-GB" altLang="en-US" sz="2400" b="1" smtClean="0"/>
              <a:t>Professor David Rae</a:t>
            </a:r>
            <a:br>
              <a:rPr lang="en-GB" altLang="en-US" sz="2400" b="1" smtClean="0"/>
            </a:br>
            <a:endParaRPr lang="en-GB" altLang="en-US" sz="1600" b="1" smtClean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6327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   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Career in small business, government &amp; higher education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Entrepreneurship researcher, educator &amp; writer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Entrepreneurial learning: PhD &amp; publications 1999-2012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Director of Enterprise &amp; Innovation, Lincoln Business School,</a:t>
            </a:r>
          </a:p>
          <a:p>
            <a:pPr eaLnBrk="1" hangingPunct="1"/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 University of Lincoln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Vice-president, Institute of Small Business &amp; Entrepreneurship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New editor, IJEBR</a:t>
            </a:r>
          </a:p>
          <a:p>
            <a:pPr eaLnBrk="1" hangingPunct="1">
              <a:buFontTx/>
              <a:buChar char="•"/>
            </a:pP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000" i="1">
                <a:solidFill>
                  <a:schemeClr val="tx2"/>
                </a:solidFill>
                <a:latin typeface="Arial" panose="020B0604020202020204" pitchFamily="34" charset="0"/>
              </a:rPr>
              <a:t>Optimist</a:t>
            </a:r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</a:rPr>
              <a:t>, based on human creativity &amp; potential for learning</a:t>
            </a:r>
          </a:p>
          <a:p>
            <a:pPr eaLnBrk="1" hangingPunct="1">
              <a:buFontTx/>
              <a:buChar char="•"/>
            </a:pPr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GB" altLang="en-US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843213" y="4076700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>
                <a:hlinkClick r:id="rId2"/>
              </a:rPr>
              <a:t>drae@lincoln.ac.uk</a:t>
            </a:r>
            <a:endParaRPr lang="en-GB" altLang="en-US"/>
          </a:p>
        </p:txBody>
      </p:sp>
      <p:pic>
        <p:nvPicPr>
          <p:cNvPr id="13318" name="Picture 9" descr="C:\Users\rosalind\AppData\Local\Microsoft\Windows\Temporary Internet Files\Content.IE5\5DWYSQZZ\MC90043625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45125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843213" y="494188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latin typeface="Arial" panose="020B0604020202020204" pitchFamily="34" charset="0"/>
              </a:rPr>
              <a:t>‘Warycat’ on Twitter</a:t>
            </a:r>
          </a:p>
        </p:txBody>
      </p:sp>
      <p:pic>
        <p:nvPicPr>
          <p:cNvPr id="13320" name="Picture 10" descr="SWP-12-0056_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86275"/>
            <a:ext cx="35639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8321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r>
              <a:rPr lang="en-GB" altLang="en-US" sz="2800" b="1" smtClean="0"/>
              <a:t>Entrepreneurial-organisational learning arena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042988" y="4149725"/>
            <a:ext cx="2727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latin typeface="Arial" panose="020B0604020202020204" pitchFamily="34" charset="0"/>
              </a:rPr>
              <a:t>In-firm learning: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Entrepreneur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Management team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Employees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Customers, suppliers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00113" y="1628775"/>
            <a:ext cx="28273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latin typeface="Arial" panose="020B0604020202020204" pitchFamily="34" charset="0"/>
              </a:rPr>
              <a:t>Expert-firm learning: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Professional advisers 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Law, accounting, IT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HE &amp; FE programs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Consultants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272088" y="1622425"/>
            <a:ext cx="27860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latin typeface="Arial" panose="020B0604020202020204" pitchFamily="34" charset="0"/>
              </a:rPr>
              <a:t>Inter-firm learning: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Business networks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Personal contacts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Supply chains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Collaborative projects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364163" y="4076700"/>
            <a:ext cx="32067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 b="1">
                <a:latin typeface="Arial" panose="020B0604020202020204" pitchFamily="34" charset="0"/>
              </a:rPr>
              <a:t>Learning media: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Face-face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Opportunities &amp; problems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Programs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Projects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Social media</a:t>
            </a:r>
          </a:p>
          <a:p>
            <a:pPr>
              <a:buFontTx/>
              <a:buChar char="•"/>
            </a:pPr>
            <a:r>
              <a:rPr lang="en-GB" altLang="en-US" sz="2000">
                <a:latin typeface="Arial" panose="020B0604020202020204" pitchFamily="34" charset="0"/>
              </a:rPr>
              <a:t> Interactive e-learning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V="1">
            <a:off x="3563938" y="3284538"/>
            <a:ext cx="1439862" cy="8651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1908175" y="3284538"/>
            <a:ext cx="0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3779838" y="2565400"/>
            <a:ext cx="1223962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125538"/>
            <a:ext cx="8216900" cy="2160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rgbClr val="0000FF"/>
                </a:solidFill>
              </a:rPr>
              <a:t>Momentary perspective on entrepreneurial learning:</a:t>
            </a:r>
            <a:br>
              <a:rPr lang="en-US" altLang="en-US" sz="3600" smtClean="0">
                <a:solidFill>
                  <a:srgbClr val="0000FF"/>
                </a:solidFill>
              </a:rPr>
            </a:br>
            <a:r>
              <a:rPr lang="en-US" altLang="en-US" sz="3600" smtClean="0">
                <a:solidFill>
                  <a:srgbClr val="0000FF"/>
                </a:solidFill>
              </a:rPr>
              <a:t/>
            </a:r>
            <a:br>
              <a:rPr lang="en-US" altLang="en-US" sz="3600" smtClean="0">
                <a:solidFill>
                  <a:srgbClr val="0000FF"/>
                </a:solidFill>
              </a:rPr>
            </a:br>
            <a:r>
              <a:rPr lang="en-US" altLang="en-US" sz="3600" smtClean="0">
                <a:solidFill>
                  <a:srgbClr val="0000FF"/>
                </a:solidFill>
              </a:rPr>
              <a:t>the power of the moment</a:t>
            </a:r>
            <a:endParaRPr lang="en-US" altLang="en-US" sz="3600" smtClean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424863" cy="431800"/>
          </a:xfrm>
        </p:spPr>
        <p:txBody>
          <a:bodyPr/>
          <a:lstStyle/>
          <a:p>
            <a:r>
              <a:rPr lang="en-GB" altLang="en-US" sz="2000" b="1" smtClean="0"/>
              <a:t>Why moments matter for entrepreneurs, researchers &amp; educators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07375" cy="4967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000" smtClean="0"/>
              <a:t>The ‘aha’ or ‘Eureka’ discovery moment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Recognising opportunities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‘Moments of truth’ in interactions with people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Serendipity – ‘chance’ encounters, meetings &amp; discoveries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Split-second decision-making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Using intuition, instinct &amp; gut-feel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Emotional awareness &amp; subconscious processes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Value creation &amp; capture in the moment (buying online)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Digital eye-brain interactions:</a:t>
            </a:r>
          </a:p>
          <a:p>
            <a:pPr lvl="2">
              <a:lnSpc>
                <a:spcPct val="80000"/>
              </a:lnSpc>
            </a:pPr>
            <a:r>
              <a:rPr lang="en-GB" altLang="en-US" sz="1800" smtClean="0"/>
              <a:t>Twitter messages</a:t>
            </a:r>
          </a:p>
          <a:p>
            <a:pPr lvl="2">
              <a:lnSpc>
                <a:spcPct val="80000"/>
              </a:lnSpc>
            </a:pPr>
            <a:r>
              <a:rPr lang="en-GB" altLang="en-US" sz="1800" smtClean="0"/>
              <a:t>Website visits</a:t>
            </a:r>
          </a:p>
          <a:p>
            <a:pPr lvl="2">
              <a:lnSpc>
                <a:spcPct val="80000"/>
              </a:lnSpc>
            </a:pPr>
            <a:r>
              <a:rPr lang="en-GB" altLang="en-US" sz="1800" smtClean="0"/>
              <a:t>Email &amp; messaging</a:t>
            </a:r>
          </a:p>
          <a:p>
            <a:pPr>
              <a:lnSpc>
                <a:spcPct val="80000"/>
              </a:lnSpc>
            </a:pPr>
            <a:r>
              <a:rPr lang="en-GB" altLang="en-US" sz="2000" smtClean="0"/>
              <a:t>Realising you’ve just got it wrong….</a:t>
            </a:r>
          </a:p>
          <a:p>
            <a:pPr lvl="2">
              <a:lnSpc>
                <a:spcPct val="80000"/>
              </a:lnSpc>
            </a:pPr>
            <a:endParaRPr lang="en-GB" altLang="en-US" sz="18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539750"/>
          </a:xfrm>
        </p:spPr>
        <p:txBody>
          <a:bodyPr/>
          <a:lstStyle/>
          <a:p>
            <a:pPr eaLnBrk="1" hangingPunct="1"/>
            <a:r>
              <a:rPr lang="en-GB" altLang="en-US" smtClean="0"/>
              <a:t>Living in the moment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4884737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‘Now’ is an important time</a:t>
            </a:r>
          </a:p>
          <a:p>
            <a:pPr eaLnBrk="1" hangingPunct="1"/>
            <a:r>
              <a:rPr lang="en-GB" altLang="en-US" sz="2000" smtClean="0"/>
              <a:t>Moment: </a:t>
            </a:r>
            <a:r>
              <a:rPr lang="en-US" altLang="en-US" sz="2000" smtClean="0"/>
              <a:t>‘a point in time, an instant’; ‘a turning point in a series of events’.</a:t>
            </a:r>
            <a:r>
              <a:rPr lang="en-GB" altLang="en-US" sz="2000" smtClean="0"/>
              <a:t> </a:t>
            </a:r>
          </a:p>
          <a:p>
            <a:pPr eaLnBrk="1" hangingPunct="1"/>
            <a:r>
              <a:rPr lang="en-GB" altLang="en-US" sz="2000" smtClean="0"/>
              <a:t>We live in the moment: </a:t>
            </a:r>
            <a:r>
              <a:rPr lang="en-US" altLang="en-US" sz="2000" smtClean="0"/>
              <a:t>authentic experience &amp; self-actualisation</a:t>
            </a:r>
            <a:r>
              <a:rPr lang="en-GB" altLang="en-US" sz="2000" smtClean="0"/>
              <a:t> </a:t>
            </a:r>
            <a:r>
              <a:rPr lang="en-US" altLang="en-US" sz="2000" smtClean="0"/>
              <a:t>situated in consciousness between past experience and future anticipation</a:t>
            </a:r>
            <a:r>
              <a:rPr lang="en-GB" altLang="en-US" sz="2000" smtClean="0"/>
              <a:t> </a:t>
            </a:r>
          </a:p>
          <a:p>
            <a:r>
              <a:rPr lang="en-GB" altLang="en-US" sz="2000" smtClean="0"/>
              <a:t>Creative entrepreneurs make sense and act in the moment, connecting subjective experience with wider context</a:t>
            </a:r>
          </a:p>
          <a:p>
            <a:pPr eaLnBrk="1" hangingPunct="1"/>
            <a:r>
              <a:rPr lang="en-GB" altLang="en-US" sz="2000" i="1" smtClean="0">
                <a:solidFill>
                  <a:schemeClr val="accent2"/>
                </a:solidFill>
              </a:rPr>
              <a:t>Momentary perspective</a:t>
            </a:r>
            <a:r>
              <a:rPr lang="en-GB" altLang="en-US" sz="2000" smtClean="0"/>
              <a:t> offers new understanding of entrepreneurial learning &amp; behaviour: creativity, transformation, 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555875" y="333375"/>
            <a:ext cx="4217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Learning in the moment</a:t>
            </a:r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680402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3635375" y="2708275"/>
            <a:ext cx="2089150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51275" y="2852738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800">
                <a:latin typeface="Arial" panose="020B0604020202020204" pitchFamily="34" charset="0"/>
              </a:rPr>
              <a:t>Being </a:t>
            </a:r>
          </a:p>
          <a:p>
            <a:pPr algn="ctr" eaLnBrk="1" hangingPunct="1"/>
            <a:r>
              <a:rPr lang="en-GB" altLang="en-US" sz="1800">
                <a:latin typeface="Arial" panose="020B0604020202020204" pitchFamily="34" charset="0"/>
              </a:rPr>
              <a:t>in the moment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00200" y="4168775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Past recollections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11863" y="414972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Future anticipations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24300" y="450850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Narrative time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0825" y="4724400"/>
            <a:ext cx="2533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How do past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experiences help make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sense of the moment?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267450" y="4581525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What is likely to happen?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What future possibilities &amp; 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opportunities are there?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What action can I take?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635375" y="4365625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411413" y="3573463"/>
            <a:ext cx="12239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724525" y="3573463"/>
            <a:ext cx="10795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79388" y="3789363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anose="020B0604020202020204" pitchFamily="34" charset="0"/>
              </a:rPr>
              <a:t>Experiential memory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318250" y="3716338"/>
            <a:ext cx="282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anose="020B0604020202020204" pitchFamily="34" charset="0"/>
              </a:rPr>
              <a:t>Prospective imagination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203575" y="5157788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Kairotic time: events</a:t>
            </a:r>
          </a:p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Chronos time: linear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124075" y="2133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Perceiving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2051050" y="2060575"/>
            <a:ext cx="1439863" cy="5746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3419475" y="2565400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2116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Meaning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084888" y="206057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Acting</a:t>
            </a: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4140200" y="1628775"/>
            <a:ext cx="1152525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4716463" y="22050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5940425" y="1989138"/>
            <a:ext cx="1152525" cy="5762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5651500" y="2492375"/>
            <a:ext cx="2873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3128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</a:rPr>
              <a:t>Generating meaning</a:t>
            </a:r>
          </a:p>
          <a:p>
            <a:pPr eaLnBrk="1" hangingPunct="1"/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</a:rPr>
              <a:t> in ‘the moment’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064500" cy="792163"/>
          </a:xfrm>
        </p:spPr>
        <p:txBody>
          <a:bodyPr/>
          <a:lstStyle/>
          <a:p>
            <a:r>
              <a:rPr lang="en-GB" altLang="en-US" sz="2800" b="1" smtClean="0"/>
              <a:t>Examples &amp; types of entrepreneurial moments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8569325" cy="4611687"/>
          </a:xfrm>
        </p:spPr>
        <p:txBody>
          <a:bodyPr/>
          <a:lstStyle/>
          <a:p>
            <a:r>
              <a:rPr lang="en-GB" altLang="en-US" sz="2000" smtClean="0"/>
              <a:t>Creativity  – inspirational moment of association forming a new idea</a:t>
            </a:r>
          </a:p>
          <a:p>
            <a:r>
              <a:rPr lang="en-GB" altLang="en-US" sz="2000" smtClean="0"/>
              <a:t>Innovation– recognising how an idea can be applied to a practical situation</a:t>
            </a:r>
          </a:p>
          <a:p>
            <a:r>
              <a:rPr lang="en-GB" altLang="en-US" sz="2000" smtClean="0"/>
              <a:t>Opportunity 	– recognising a potential or actual position of advantage </a:t>
            </a:r>
          </a:p>
          <a:p>
            <a:r>
              <a:rPr lang="en-GB" altLang="en-US" sz="2000" smtClean="0"/>
              <a:t>Problem 	– a disadvantage or setback to be addressed</a:t>
            </a:r>
          </a:p>
          <a:p>
            <a:r>
              <a:rPr lang="en-GB" altLang="en-US" sz="2000" smtClean="0"/>
              <a:t>Encounter	– social interaction, meeting or social connection</a:t>
            </a:r>
          </a:p>
          <a:p>
            <a:r>
              <a:rPr lang="en-GB" altLang="en-US" sz="2000" smtClean="0"/>
              <a:t>Insight 	– gaining a realisation of new knowledge</a:t>
            </a:r>
          </a:p>
          <a:p>
            <a:r>
              <a:rPr lang="en-GB" altLang="en-US" sz="2000" smtClean="0"/>
              <a:t>Intuition	– ‘knowing’ at a subconscious or ‘gut’ level </a:t>
            </a:r>
          </a:p>
          <a:p>
            <a:r>
              <a:rPr lang="en-GB" altLang="en-US" sz="2000" smtClean="0"/>
              <a:t>Judgement 	– making a decision or choice</a:t>
            </a:r>
          </a:p>
          <a:p>
            <a:r>
              <a:rPr lang="en-GB" altLang="en-US" sz="2000" smtClean="0"/>
              <a:t>Resolution 	– intention to act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/>
              <a:t>Entrepreneurial Learning meets Cloud…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3529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997450" y="2133600"/>
            <a:ext cx="41465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latin typeface="Arial" panose="020B0604020202020204" pitchFamily="34" charset="0"/>
              </a:rPr>
              <a:t>This concept was developed as a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European partnership for a 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DG Enterprise bid to share 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entrepreneurial learning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resources.</a:t>
            </a:r>
          </a:p>
          <a:p>
            <a:endParaRPr lang="en-GB" altLang="en-US" sz="1800">
              <a:latin typeface="Arial" panose="020B0604020202020204" pitchFamily="34" charset="0"/>
            </a:endParaRPr>
          </a:p>
          <a:p>
            <a:r>
              <a:rPr lang="en-GB" altLang="en-US" sz="1800">
                <a:latin typeface="Arial" panose="020B0604020202020204" pitchFamily="34" charset="0"/>
              </a:rPr>
              <a:t>Bid not submitted but the partnership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continues to develop the concept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– members &amp; contributors</a:t>
            </a:r>
          </a:p>
          <a:p>
            <a:r>
              <a:rPr lang="en-GB" altLang="en-US" sz="1800">
                <a:latin typeface="Arial" panose="020B0604020202020204" pitchFamily="34" charset="0"/>
              </a:rPr>
              <a:t>welcome.  </a:t>
            </a:r>
          </a:p>
          <a:p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15937"/>
          </a:xfrm>
        </p:spPr>
        <p:txBody>
          <a:bodyPr/>
          <a:lstStyle/>
          <a:p>
            <a:pPr eaLnBrk="1" hangingPunct="1"/>
            <a:r>
              <a:rPr lang="en-GB" altLang="en-US" sz="2800" b="1" smtClean="0"/>
              <a:t>Entrepreneurial learning special interest group:</a:t>
            </a:r>
            <a:br>
              <a:rPr lang="en-GB" altLang="en-US" sz="2800" b="1" smtClean="0"/>
            </a:br>
            <a:r>
              <a:rPr lang="en-GB" altLang="en-US" sz="2800" b="1" smtClean="0"/>
              <a:t>questions for discussion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96975"/>
            <a:ext cx="7772400" cy="51149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What new knowledge in entrepreneurial learning and organisations is being produced?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How can this be shared – between researchers, entrepreneurs, educators, advisors?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How can this be applied – in business practice &amp; support, education, policy, research?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What perspectives can be shared with other fields?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mtClean="0"/>
              <a:t>e.g. social, public &amp; health sectors?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How can we gain ‘official’ endorsement of this?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altLang="en-US" smtClean="0"/>
              <a:t>What will make this group sustainable? </a:t>
            </a:r>
          </a:p>
          <a:p>
            <a:pPr marL="381000" indent="-381000" eaLnBrk="1" hangingPunct="1"/>
            <a:endParaRPr lang="en-GB" altLang="en-US" smtClean="0"/>
          </a:p>
          <a:p>
            <a:pPr marL="381000" indent="-381000" eaLnBrk="1" hangingPunct="1"/>
            <a:endParaRPr lang="en-GB" altLang="en-US" sz="20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6388" y="2466975"/>
            <a:ext cx="44608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" panose="020B0604020202020204" pitchFamily="34" charset="0"/>
              </a:rPr>
              <a:t>Creating Opportunities through Innovation: Local Energy, Global Vision</a:t>
            </a:r>
            <a:endParaRPr lang="en-US" altLang="en-US" sz="160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b="1">
                <a:latin typeface="Arial" panose="020B0604020202020204" pitchFamily="34" charset="0"/>
              </a:rPr>
              <a:t>DUBLIN, Ireland. 7th-8th November 2012</a:t>
            </a:r>
            <a:endParaRPr lang="en-US" altLang="en-US" sz="1600"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b="1" u="sng">
                <a:latin typeface="Arial" panose="020B0604020202020204" pitchFamily="34" charset="0"/>
                <a:hlinkClick r:id="rId2"/>
              </a:rPr>
              <a:t>www.isbe.org.uk/ISBE2012</a:t>
            </a:r>
            <a:r>
              <a:rPr lang="en-US" altLang="en-US" sz="16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963" name="Picture 3" descr="ISBE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20675"/>
            <a:ext cx="24431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International Journal of Entrepreneurial Behaviour &amp;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103313"/>
            <a:ext cx="29908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803650"/>
            <a:ext cx="3817938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Session topics….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064500" cy="4395787"/>
          </a:xfrm>
        </p:spPr>
        <p:txBody>
          <a:bodyPr/>
          <a:lstStyle/>
          <a:p>
            <a:r>
              <a:rPr lang="en-GB" altLang="en-US" smtClean="0"/>
              <a:t>What is entrepreneurial learning?</a:t>
            </a:r>
          </a:p>
          <a:p>
            <a:r>
              <a:rPr lang="en-GB" altLang="en-US" smtClean="0"/>
              <a:t>Why does it matter?</a:t>
            </a:r>
          </a:p>
          <a:p>
            <a:r>
              <a:rPr lang="en-GB" altLang="en-US" smtClean="0"/>
              <a:t>Entrepreneurial learning in organisations</a:t>
            </a:r>
          </a:p>
          <a:p>
            <a:r>
              <a:rPr lang="en-GB" altLang="en-US" smtClean="0"/>
              <a:t>New perspectives on how entrepreneurs learn &amp; share learning</a:t>
            </a:r>
          </a:p>
          <a:p>
            <a:r>
              <a:rPr lang="en-GB" altLang="en-US" smtClean="0"/>
              <a:t>Questions for the ELSIG…</a:t>
            </a:r>
          </a:p>
          <a:p>
            <a:pPr eaLnBrk="1" hangingPunct="1">
              <a:lnSpc>
                <a:spcPct val="110000"/>
              </a:lnSpc>
            </a:pPr>
            <a:endParaRPr lang="en-GB" altLang="en-US" sz="2800" smtClean="0"/>
          </a:p>
          <a:p>
            <a:pPr eaLnBrk="1" hangingPunct="1">
              <a:lnSpc>
                <a:spcPct val="110000"/>
              </a:lnSpc>
            </a:pPr>
            <a:endParaRPr lang="en-GB" altLang="en-US" smtClean="0"/>
          </a:p>
          <a:p>
            <a:pPr eaLnBrk="1" hangingPunct="1">
              <a:lnSpc>
                <a:spcPct val="110000"/>
              </a:lnSpc>
            </a:pPr>
            <a:endParaRPr lang="en-GB" alt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Entrepreneurial Learning</a:t>
            </a:r>
            <a:endParaRPr lang="en-GB">
              <a:latin typeface="Times New Roman" pitchFamily="18" charset="0"/>
            </a:endParaRPr>
          </a:p>
        </p:txBody>
      </p:sp>
      <p:pic>
        <p:nvPicPr>
          <p:cNvPr id="41987" name="Picture 2" descr="pooh_ja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84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203575" y="5516563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>
                <a:latin typeface="Tahoma" panose="020B0604030504040204" pitchFamily="34" charset="0"/>
              </a:rPr>
              <a:t>drae@lincoln.ac.uk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851275" y="620713"/>
            <a:ext cx="169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>
                <a:latin typeface="Tahoma" panose="020B060403050404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205038"/>
            <a:ext cx="8229600" cy="18002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1. What is entrepreneurial learning?</a:t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r>
              <a:rPr lang="en-GB" altLang="en-US" sz="2800" smtClean="0"/>
              <a:t>2. What does it mean to you?</a:t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r>
              <a:rPr lang="en-GB" altLang="en-US" sz="2800" smtClean="0"/>
              <a:t>3. Why does it matter to us today?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800225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</a:t>
            </a:r>
            <a:br>
              <a:rPr lang="en-GB" altLang="en-US" smtClean="0"/>
            </a:br>
            <a:r>
              <a:rPr lang="en-GB" altLang="en-US" smtClean="0"/>
              <a:t>entrepreneurial learning?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92150"/>
            <a:ext cx="7772400" cy="474663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GB" altLang="en-US" sz="2800" b="1" smtClean="0"/>
              <a:t>What is </a:t>
            </a:r>
            <a:r>
              <a:rPr lang="en-GB" altLang="en-US" sz="2800" b="1" i="1" smtClean="0"/>
              <a:t>Entrepreneurial </a:t>
            </a:r>
            <a:r>
              <a:rPr lang="en-GB" altLang="en-US" sz="2800" b="1" smtClean="0"/>
              <a:t>Learning?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39150" cy="414178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Learning and acting in innovative, opportunistic ways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Applying creativity: from idea to activity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Recognising, creating and acting on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Creating &amp; applying new knowledge &amp; practices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Social interactions for personal &amp; shared learning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Imaginative use of technologies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Creating multiple forms of value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Initiating and managing organisations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Transformative, social, imaginal, emotional &amp; experiential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Applies in a range of contexts….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oh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48926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76600" y="1484313"/>
            <a:ext cx="3311525" cy="1295400"/>
          </a:xfrm>
          <a:prstGeom prst="cloudCallout">
            <a:avLst>
              <a:gd name="adj1" fmla="val -36338"/>
              <a:gd name="adj2" fmla="val 15281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1800">
                <a:latin typeface="Arial" panose="020B0604020202020204" pitchFamily="34" charset="0"/>
              </a:rPr>
              <a:t>If only there was a better way…</a:t>
            </a:r>
          </a:p>
          <a:p>
            <a:pPr algn="ctr" eaLnBrk="1" hangingPunct="1"/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92725" y="620713"/>
            <a:ext cx="3586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>
                <a:latin typeface="Arial" panose="020B0604020202020204" pitchFamily="34" charset="0"/>
              </a:rPr>
              <a:t>Why does it matter?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4525" y="2781300"/>
            <a:ext cx="34194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600">
                <a:latin typeface="Arial" panose="020B0604020202020204" pitchFamily="34" charset="0"/>
              </a:rPr>
              <a:t>Acknowledgements to the work of</a:t>
            </a:r>
          </a:p>
          <a:p>
            <a:r>
              <a:rPr lang="en-GB" altLang="en-US" sz="1600">
                <a:latin typeface="Arial" panose="020B0604020202020204" pitchFamily="34" charset="0"/>
              </a:rPr>
              <a:t> E.H Shepard</a:t>
            </a:r>
          </a:p>
          <a:p>
            <a:endParaRPr lang="en-GB" altLang="en-US" sz="1600">
              <a:latin typeface="Arial" panose="020B0604020202020204" pitchFamily="34" charset="0"/>
            </a:endParaRPr>
          </a:p>
          <a:p>
            <a:r>
              <a:rPr lang="en-GB" altLang="en-US" sz="1600" i="1">
                <a:latin typeface="Arial" panose="020B0604020202020204" pitchFamily="34" charset="0"/>
              </a:rPr>
              <a:t>The icons of ‘Pooh’, ‘Piglet’, </a:t>
            </a:r>
          </a:p>
          <a:p>
            <a:r>
              <a:rPr lang="en-GB" altLang="en-US" sz="1600" i="1">
                <a:latin typeface="Arial" panose="020B0604020202020204" pitchFamily="34" charset="0"/>
              </a:rPr>
              <a:t>‘Eeyore’, ‘Wol’ and </a:t>
            </a:r>
          </a:p>
          <a:p>
            <a:r>
              <a:rPr lang="en-GB" altLang="en-US" sz="1600" i="1">
                <a:latin typeface="Arial" panose="020B0604020202020204" pitchFamily="34" charset="0"/>
              </a:rPr>
              <a:t>‘Christopher Robin’ may </a:t>
            </a:r>
          </a:p>
          <a:p>
            <a:r>
              <a:rPr lang="en-GB" altLang="en-US" sz="1600" i="1">
                <a:latin typeface="Arial" panose="020B0604020202020204" pitchFamily="34" charset="0"/>
              </a:rPr>
              <a:t>(or may not)</a:t>
            </a:r>
          </a:p>
          <a:p>
            <a:r>
              <a:rPr lang="en-GB" altLang="en-US" sz="1600" i="1">
                <a:latin typeface="Arial" panose="020B0604020202020204" pitchFamily="34" charset="0"/>
              </a:rPr>
              <a:t>represent entrepreneurial</a:t>
            </a:r>
          </a:p>
          <a:p>
            <a:r>
              <a:rPr lang="en-GB" altLang="en-US" sz="1600" i="1">
                <a:latin typeface="Arial" panose="020B0604020202020204" pitchFamily="34" charset="0"/>
              </a:rPr>
              <a:t>identities at a subliminal level…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Why does entrepreneurial learning matter?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smtClean="0"/>
              <a:t>Economic:</a:t>
            </a:r>
            <a:r>
              <a:rPr lang="en-GB" altLang="en-US" smtClean="0"/>
              <a:t> </a:t>
            </a:r>
          </a:p>
          <a:p>
            <a:pPr eaLnBrk="1" hangingPunct="1"/>
            <a:r>
              <a:rPr lang="en-GB" altLang="en-US" smtClean="0"/>
              <a:t>Regeneration &amp; growth, innovation, job &amp; wealth creation</a:t>
            </a:r>
          </a:p>
          <a:p>
            <a:pPr eaLnBrk="1" hangingPunct="1"/>
            <a:r>
              <a:rPr lang="en-GB" altLang="en-US" smtClean="0"/>
              <a:t>Find and enact opportunities which create value from  latent resources </a:t>
            </a:r>
          </a:p>
          <a:p>
            <a:pPr eaLnBrk="1" hangingPunct="1">
              <a:buFontTx/>
              <a:buNone/>
            </a:pPr>
            <a:r>
              <a:rPr lang="en-GB" altLang="en-US" b="1" smtClean="0"/>
              <a:t>Educational:</a:t>
            </a:r>
            <a:r>
              <a:rPr lang="en-GB" altLang="en-US" smtClean="0"/>
              <a:t> </a:t>
            </a:r>
          </a:p>
          <a:p>
            <a:pPr eaLnBrk="1" hangingPunct="1"/>
            <a:r>
              <a:rPr lang="en-GB" altLang="en-US" smtClean="0"/>
              <a:t>Enhance human capability &amp; potential in the new era</a:t>
            </a:r>
          </a:p>
          <a:p>
            <a:pPr eaLnBrk="1" hangingPunct="1"/>
            <a:r>
              <a:rPr lang="en-GB" altLang="en-US" smtClean="0"/>
              <a:t>Enable excluded &amp; disadvantaged groups to participate in learning &amp; society more effectively</a:t>
            </a:r>
          </a:p>
          <a:p>
            <a:pPr eaLnBrk="1" hangingPunct="1"/>
            <a:r>
              <a:rPr lang="en-GB" altLang="en-US" smtClean="0"/>
              <a:t>Develop peoples’ confidence to act in uncertainty</a:t>
            </a:r>
          </a:p>
          <a:p>
            <a:pPr eaLnBrk="1" hangingPunct="1">
              <a:buFontTx/>
              <a:buNone/>
            </a:pPr>
            <a:r>
              <a:rPr lang="en-GB" altLang="en-US" b="1" smtClean="0"/>
              <a:t>Research:</a:t>
            </a:r>
          </a:p>
          <a:p>
            <a:pPr eaLnBrk="1" hangingPunct="1"/>
            <a:r>
              <a:rPr lang="en-GB" altLang="en-US" smtClean="0"/>
              <a:t>Create &amp; use new knowledge in a rapidly changing world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3848100" y="2276475"/>
          <a:ext cx="5295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SnapGrafx" r:id="rId4" imgW="5332413" imgH="4017963" progId="SnapGrafx">
                  <p:embed/>
                </p:oleObj>
              </mc:Choice>
              <mc:Fallback>
                <p:oleObj name="SnapGrafx" r:id="rId4" imgW="5332413" imgH="4017963" progId="SnapGrafx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276475"/>
                        <a:ext cx="52959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350125" cy="6858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GB" altLang="en-US" sz="3600" smtClean="0"/>
              <a:t>A model of entrepreneurial learning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356225" cy="4572000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GB" altLang="en-US" sz="2000" smtClean="0"/>
              <a:t>A conceptual model of entrepreneurial learning based on narratives &amp; social constructionism: </a:t>
            </a:r>
          </a:p>
          <a:p>
            <a:pPr lvl="1" eaLnBrk="1" hangingPunct="1"/>
            <a:r>
              <a:rPr lang="en-GB" altLang="en-US" sz="2000" smtClean="0">
                <a:solidFill>
                  <a:srgbClr val="3333CC"/>
                </a:solidFill>
              </a:rPr>
              <a:t>Personal and social emergence</a:t>
            </a:r>
            <a:r>
              <a:rPr lang="en-GB" altLang="en-US" sz="2000" smtClean="0"/>
              <a:t> - entrepreneurial identity</a:t>
            </a:r>
          </a:p>
          <a:p>
            <a:pPr lvl="1" eaLnBrk="1" hangingPunct="1"/>
            <a:r>
              <a:rPr lang="en-GB" altLang="en-US" sz="2000" smtClean="0">
                <a:solidFill>
                  <a:srgbClr val="3333CC"/>
                </a:solidFill>
              </a:rPr>
              <a:t>Contextual learning</a:t>
            </a:r>
            <a:r>
              <a:rPr lang="en-GB" altLang="en-US" sz="2000" smtClean="0"/>
              <a:t> </a:t>
            </a:r>
          </a:p>
          <a:p>
            <a:pPr lvl="1" eaLnBrk="1" hangingPunct="1">
              <a:buFontTx/>
              <a:buNone/>
            </a:pPr>
            <a:r>
              <a:rPr lang="en-GB" altLang="en-US" sz="2000" smtClean="0"/>
              <a:t>   - opportunity &amp; practice through social participation </a:t>
            </a:r>
          </a:p>
          <a:p>
            <a:pPr lvl="1" eaLnBrk="1" hangingPunct="1"/>
            <a:r>
              <a:rPr lang="en-GB" altLang="en-US" sz="2000" smtClean="0">
                <a:solidFill>
                  <a:srgbClr val="3333CC"/>
                </a:solidFill>
              </a:rPr>
              <a:t>Negotiated enterprise</a:t>
            </a:r>
            <a:r>
              <a:rPr lang="en-GB" altLang="en-US" sz="2000" smtClean="0"/>
              <a:t> </a:t>
            </a:r>
          </a:p>
          <a:p>
            <a:pPr lvl="1" eaLnBrk="1" hangingPunct="1">
              <a:buFontTx/>
              <a:buNone/>
            </a:pPr>
            <a:r>
              <a:rPr lang="en-GB" altLang="en-US" sz="2000" smtClean="0"/>
              <a:t>   - creating the venture in </a:t>
            </a:r>
          </a:p>
          <a:p>
            <a:pPr lvl="1" eaLnBrk="1" hangingPunct="1">
              <a:buFontTx/>
              <a:buNone/>
            </a:pPr>
            <a:r>
              <a:rPr lang="en-GB" altLang="en-US" sz="2000" smtClean="0"/>
              <a:t>   concert with others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235825" y="6092825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latin typeface="Arial" panose="020B0604020202020204" pitchFamily="34" charset="0"/>
              </a:rPr>
              <a:t>Rae, 2003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400">
                <a:latin typeface="+mn-lt"/>
              </a:rPr>
              <a:t>Entrepreneurial Learning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2" autoUpdateAnimBg="0"/>
    </p:bldLst>
  </p:timing>
</p:sld>
</file>

<file path=ppt/theme/theme1.xml><?xml version="1.0" encoding="utf-8"?>
<a:theme xmlns:a="http://schemas.openxmlformats.org/drawingml/2006/main" name="CEM.template.">
  <a:themeElements>
    <a:clrScheme name="CEM.template.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M.template.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M.template.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.template.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.template.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.template.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.template.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.template.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.template.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Documents\CEMlogo\CEM.template..ppt</Template>
  <TotalTime>3609</TotalTime>
  <Words>1231</Words>
  <Application>Microsoft Office PowerPoint</Application>
  <PresentationFormat>On-screen Show (4:3)</PresentationFormat>
  <Paragraphs>275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 New Roman</vt:lpstr>
      <vt:lpstr>Arial</vt:lpstr>
      <vt:lpstr>Tahoma</vt:lpstr>
      <vt:lpstr>Arial Black</vt:lpstr>
      <vt:lpstr>CEM.template.</vt:lpstr>
      <vt:lpstr>SnapGrafx</vt:lpstr>
      <vt:lpstr>How do entrepreneurs learn  &amp; share learning?   Entrepreneurial Learning in Organisations Special Interest Group </vt:lpstr>
      <vt:lpstr>Professor David Rae </vt:lpstr>
      <vt:lpstr>Session topics…. </vt:lpstr>
      <vt:lpstr>1. What is entrepreneurial learning?  2. What does it mean to you?  3. Why does it matter to us today?</vt:lpstr>
      <vt:lpstr>What is  entrepreneurial learning?</vt:lpstr>
      <vt:lpstr>What is Entrepreneurial Learning?</vt:lpstr>
      <vt:lpstr>PowerPoint Presentation</vt:lpstr>
      <vt:lpstr> Why does entrepreneurial learning matter? </vt:lpstr>
      <vt:lpstr>A model of entrepreneurial learning</vt:lpstr>
      <vt:lpstr>Triadic model of entrepreneurial learning: with sub-themes</vt:lpstr>
      <vt:lpstr>Triadic model of entrepreneurial learning: with sub-themes</vt:lpstr>
      <vt:lpstr>Applying Entrepreneurial Learning   in education</vt:lpstr>
      <vt:lpstr>PowerPoint Presentation</vt:lpstr>
      <vt:lpstr>Opportunity-centred entrepreneurship</vt:lpstr>
      <vt:lpstr>Opportunity-centred entrepreneurship: methodology </vt:lpstr>
      <vt:lpstr>Winning ideas &gt; opportunities</vt:lpstr>
      <vt:lpstr>Entrepreneurial learning in practice: the case of Business Inspiration  Small business leadership recovery programme for  owners &amp; managers of 60 firms</vt:lpstr>
      <vt:lpstr>PowerPoint Presentation</vt:lpstr>
      <vt:lpstr>How did people learn?</vt:lpstr>
      <vt:lpstr>Entrepreneurial-organisational learning arena</vt:lpstr>
      <vt:lpstr>Momentary perspective on entrepreneurial learning:  the power of the moment</vt:lpstr>
      <vt:lpstr>Why moments matter for entrepreneurs, researchers &amp; educators</vt:lpstr>
      <vt:lpstr>Living in the moment</vt:lpstr>
      <vt:lpstr>PowerPoint Presentation</vt:lpstr>
      <vt:lpstr>PowerPoint Presentation</vt:lpstr>
      <vt:lpstr>Examples &amp; types of entrepreneurial moments</vt:lpstr>
      <vt:lpstr>Entrepreneurial Learning meets Cloud…</vt:lpstr>
      <vt:lpstr>Entrepreneurial learning special interest group: questions for discussion</vt:lpstr>
      <vt:lpstr>PowerPoint Presentation</vt:lpstr>
      <vt:lpstr>PowerPoint Presentation</vt:lpstr>
    </vt:vector>
  </TitlesOfParts>
  <Company>Lincoln Business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Entrepreneurship education in new era</dc:title>
  <dc:creator>David Rae</dc:creator>
  <cp:lastModifiedBy>Rob Edwards</cp:lastModifiedBy>
  <cp:revision>133</cp:revision>
  <dcterms:created xsi:type="dcterms:W3CDTF">2000-10-06T09:28:08Z</dcterms:created>
  <dcterms:modified xsi:type="dcterms:W3CDTF">2016-06-15T14:58:14Z</dcterms:modified>
</cp:coreProperties>
</file>